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7" r:id="rId2"/>
    <p:sldId id="259" r:id="rId3"/>
    <p:sldId id="262" r:id="rId4"/>
    <p:sldId id="268" r:id="rId5"/>
    <p:sldId id="272" r:id="rId6"/>
    <p:sldId id="263" r:id="rId7"/>
    <p:sldId id="265" r:id="rId8"/>
    <p:sldId id="273" r:id="rId9"/>
    <p:sldId id="264" r:id="rId10"/>
    <p:sldId id="266" r:id="rId11"/>
    <p:sldId id="267"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4660"/>
  </p:normalViewPr>
  <p:slideViewPr>
    <p:cSldViewPr snapToGrid="0">
      <p:cViewPr varScale="1">
        <p:scale>
          <a:sx n="60" d="100"/>
          <a:sy n="60" d="100"/>
        </p:scale>
        <p:origin x="84" y="1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jpe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19F671-AEE6-4407-9E95-B6B54F134A5B}" type="datetimeFigureOut">
              <a:rPr lang="en-IN" smtClean="0"/>
              <a:t>23-12-2021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71AF7F-5DF3-4390-B23A-244B0A382318}" type="slidenum">
              <a:rPr lang="en-IN" smtClean="0"/>
              <a:t>‹#›</a:t>
            </a:fld>
            <a:endParaRPr lang="en-IN"/>
          </a:p>
        </p:txBody>
      </p:sp>
    </p:spTree>
    <p:extLst>
      <p:ext uri="{BB962C8B-B14F-4D97-AF65-F5344CB8AC3E}">
        <p14:creationId xmlns:p14="http://schemas.microsoft.com/office/powerpoint/2010/main" val="1385297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252652E3-7E87-4AEB-806E-C2C0E5FFA45A}" type="slidenum">
              <a:rPr lang="en-IN" smtClean="0"/>
              <a:t>1</a:t>
            </a:fld>
            <a:endParaRPr lang="en-IN"/>
          </a:p>
        </p:txBody>
      </p:sp>
    </p:spTree>
    <p:extLst>
      <p:ext uri="{BB962C8B-B14F-4D97-AF65-F5344CB8AC3E}">
        <p14:creationId xmlns:p14="http://schemas.microsoft.com/office/powerpoint/2010/main" val="3019293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90CBF-67E6-4EC8-AA61-14FA38E135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A013FBB-6AD3-41BA-A1F5-C01776AA37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ECC1B6D-E6B4-4271-8914-0AAE446AE523}"/>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5" name="Footer Placeholder 4">
            <a:extLst>
              <a:ext uri="{FF2B5EF4-FFF2-40B4-BE49-F238E27FC236}">
                <a16:creationId xmlns:a16="http://schemas.microsoft.com/office/drawing/2014/main" id="{48E44549-EF21-43E7-8B6E-CCC75F33227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4C1442-EDEB-4B77-AD93-E60DC4998B9C}"/>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30952790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2CC3C-96DF-487F-B4B1-768A3FCA274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299807D-624C-4918-B030-8C5F57D35B7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8CD603-F90F-4DBA-9E5C-B1289547B13C}"/>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5" name="Footer Placeholder 4">
            <a:extLst>
              <a:ext uri="{FF2B5EF4-FFF2-40B4-BE49-F238E27FC236}">
                <a16:creationId xmlns:a16="http://schemas.microsoft.com/office/drawing/2014/main" id="{AD1A67FB-43E0-4C0E-BABD-2789CF5418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7F4BF39-F9A8-45DC-8DC3-62D258A729C9}"/>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2201824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9720C6-35DA-4878-8968-475F282542B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7C89B5D-5F6C-461B-B6C9-37474AD9FC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F66F71-5813-4969-BAAB-E6ECBF9CF5E5}"/>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5" name="Footer Placeholder 4">
            <a:extLst>
              <a:ext uri="{FF2B5EF4-FFF2-40B4-BE49-F238E27FC236}">
                <a16:creationId xmlns:a16="http://schemas.microsoft.com/office/drawing/2014/main" id="{ED8B6426-EAA0-4EE4-BA2A-8BDC34BE05C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6D0D2C-8328-46F3-AF65-0D2D2BDA7608}"/>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2710367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A79C6-7647-4144-AD65-072BCD051F0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F7AF9C7-F8BE-45D2-AEF0-E0EDCBD7B1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FEE1A3F-0416-4667-A8D1-D7EFA9AA552D}"/>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5" name="Footer Placeholder 4">
            <a:extLst>
              <a:ext uri="{FF2B5EF4-FFF2-40B4-BE49-F238E27FC236}">
                <a16:creationId xmlns:a16="http://schemas.microsoft.com/office/drawing/2014/main" id="{0CA3CEBA-6456-4A51-B08E-A6C3BF4D6D5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AF7944F-6DB5-4A95-B153-23AD95BAC9C1}"/>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4015492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9B702-73B4-4D7A-9DD9-F37DECF5548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08A185B-2081-436A-ABCC-194E35CD30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89EB8D-EE01-4911-A2AF-D80CCCCCE98D}"/>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5" name="Footer Placeholder 4">
            <a:extLst>
              <a:ext uri="{FF2B5EF4-FFF2-40B4-BE49-F238E27FC236}">
                <a16:creationId xmlns:a16="http://schemas.microsoft.com/office/drawing/2014/main" id="{58CEE9CF-776C-4C34-AD09-6AE6A6D663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C22E5C-30ED-4013-AA31-2D62434C867D}"/>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3134906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64DDF-8D10-4997-966B-F6B984CA81A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648A69B-DBDC-46D0-AF4C-0E2E0563843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B90F9FE-0586-48AF-B5E4-F98B17D1CD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2DA30E4-C181-4329-9831-6A13648F3385}"/>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6" name="Footer Placeholder 5">
            <a:extLst>
              <a:ext uri="{FF2B5EF4-FFF2-40B4-BE49-F238E27FC236}">
                <a16:creationId xmlns:a16="http://schemas.microsoft.com/office/drawing/2014/main" id="{EFF1FB2E-4CB6-49DD-A2A0-68776D87AA0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478E6A-BA77-41D2-ABAE-C4E9A304E801}"/>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27178012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B458F-7984-4320-BCEC-EBB4270403A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E16A5E1-897F-4F4C-822B-DD921024BA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A0DA28-6C56-4FA8-B3D0-77A4C81BA3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8595A3E-AE1E-4176-BF25-9C09376F57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26696B-8A17-4362-BDA8-ECD81C5024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CA473CB-5971-4A38-AE2F-C745DCC1977C}"/>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8" name="Footer Placeholder 7">
            <a:extLst>
              <a:ext uri="{FF2B5EF4-FFF2-40B4-BE49-F238E27FC236}">
                <a16:creationId xmlns:a16="http://schemas.microsoft.com/office/drawing/2014/main" id="{EB4966E8-F5B5-45A7-9BAD-4710BDE8027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A7157F3-876E-44CB-BD37-8A9CF4C4CC2B}"/>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3493836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98F18-4B89-4A25-88E5-66A9899C289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69A3AB6-51BA-4A48-BCEC-F0801AB3E555}"/>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4" name="Footer Placeholder 3">
            <a:extLst>
              <a:ext uri="{FF2B5EF4-FFF2-40B4-BE49-F238E27FC236}">
                <a16:creationId xmlns:a16="http://schemas.microsoft.com/office/drawing/2014/main" id="{2B2ED9EF-B5E8-4CF0-A5BE-DA6EA67DEC2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E506AFD-D29C-408D-BED6-0F2DD6252696}"/>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3585902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696DC7-0C94-49FE-8EA2-35FC2521B5AA}"/>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3" name="Footer Placeholder 2">
            <a:extLst>
              <a:ext uri="{FF2B5EF4-FFF2-40B4-BE49-F238E27FC236}">
                <a16:creationId xmlns:a16="http://schemas.microsoft.com/office/drawing/2014/main" id="{114403DE-753B-4E8B-9796-E353662CFBA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CE4E213-A597-4B58-AD98-94950BD08F97}"/>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1283593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998F7-4960-4FC5-91FE-263A5E816A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6441616-EC18-4D7A-93FE-3C7407EB54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000B205-D0E0-4328-9875-757E6C7763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8B123B-F347-4131-B00F-FE88D0441C0C}"/>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6" name="Footer Placeholder 5">
            <a:extLst>
              <a:ext uri="{FF2B5EF4-FFF2-40B4-BE49-F238E27FC236}">
                <a16:creationId xmlns:a16="http://schemas.microsoft.com/office/drawing/2014/main" id="{235478BE-4929-4690-8B94-E986F9CE2CA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25B1DCE-C803-4723-960F-1B2F232E69F6}"/>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898904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71AA6-349D-4C1F-AF8B-EA6CBB285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3C27E03-8552-4220-B979-E03F11E1FD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C004A0F-0902-4BA5-B886-07A146609C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6C9C08-8274-44B3-8806-15DCB37DF637}"/>
              </a:ext>
            </a:extLst>
          </p:cNvPr>
          <p:cNvSpPr>
            <a:spLocks noGrp="1"/>
          </p:cNvSpPr>
          <p:nvPr>
            <p:ph type="dt" sz="half" idx="10"/>
          </p:nvPr>
        </p:nvSpPr>
        <p:spPr/>
        <p:txBody>
          <a:bodyPr/>
          <a:lstStyle/>
          <a:p>
            <a:fld id="{29FFE813-8B20-4AD6-AF49-2F281F35C766}" type="datetimeFigureOut">
              <a:rPr lang="en-IN" smtClean="0"/>
              <a:t>23-12-2021</a:t>
            </a:fld>
            <a:endParaRPr lang="en-IN"/>
          </a:p>
        </p:txBody>
      </p:sp>
      <p:sp>
        <p:nvSpPr>
          <p:cNvPr id="6" name="Footer Placeholder 5">
            <a:extLst>
              <a:ext uri="{FF2B5EF4-FFF2-40B4-BE49-F238E27FC236}">
                <a16:creationId xmlns:a16="http://schemas.microsoft.com/office/drawing/2014/main" id="{40FDC980-4B14-45C8-8054-49206DF485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696515E-156E-4F44-AAC5-B161CBB8F0B4}"/>
              </a:ext>
            </a:extLst>
          </p:cNvPr>
          <p:cNvSpPr>
            <a:spLocks noGrp="1"/>
          </p:cNvSpPr>
          <p:nvPr>
            <p:ph type="sldNum" sz="quarter" idx="12"/>
          </p:nvPr>
        </p:nvSpPr>
        <p:spPr/>
        <p:txBody>
          <a:bodyPr/>
          <a:lstStyle/>
          <a:p>
            <a:fld id="{365563BD-A497-4DBD-99AF-C4559D74D29A}" type="slidenum">
              <a:rPr lang="en-IN" smtClean="0"/>
              <a:t>‹#›</a:t>
            </a:fld>
            <a:endParaRPr lang="en-IN"/>
          </a:p>
        </p:txBody>
      </p:sp>
    </p:spTree>
    <p:extLst>
      <p:ext uri="{BB962C8B-B14F-4D97-AF65-F5344CB8AC3E}">
        <p14:creationId xmlns:p14="http://schemas.microsoft.com/office/powerpoint/2010/main" val="2370743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F4D4C4-EC84-4E41-B3B3-8634C60412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B2F236F-6FB4-4C33-813E-661F397BF2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59FC1F-6FA0-4DE4-B084-844CD07CBC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FFE813-8B20-4AD6-AF49-2F281F35C766}" type="datetimeFigureOut">
              <a:rPr lang="en-IN" smtClean="0"/>
              <a:t>23-12-2021</a:t>
            </a:fld>
            <a:endParaRPr lang="en-IN"/>
          </a:p>
        </p:txBody>
      </p:sp>
      <p:sp>
        <p:nvSpPr>
          <p:cNvPr id="5" name="Footer Placeholder 4">
            <a:extLst>
              <a:ext uri="{FF2B5EF4-FFF2-40B4-BE49-F238E27FC236}">
                <a16:creationId xmlns:a16="http://schemas.microsoft.com/office/drawing/2014/main" id="{6BA3FF6C-FC52-4E7D-94B6-C7F360B117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B676AD3-0866-4C39-BC1E-D7C242D98E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5563BD-A497-4DBD-99AF-C4559D74D29A}" type="slidenum">
              <a:rPr lang="en-IN" smtClean="0"/>
              <a:t>‹#›</a:t>
            </a:fld>
            <a:endParaRPr lang="en-IN"/>
          </a:p>
        </p:txBody>
      </p:sp>
    </p:spTree>
    <p:extLst>
      <p:ext uri="{BB962C8B-B14F-4D97-AF65-F5344CB8AC3E}">
        <p14:creationId xmlns:p14="http://schemas.microsoft.com/office/powerpoint/2010/main" val="24799084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rive.google.com/file/d/1QyOg4bCUID3DWSitZXWE7ZVezXfFKmt-/view?usp=drivesdk" TargetMode="External"/><Relationship Id="rId2" Type="http://schemas.openxmlformats.org/officeDocument/2006/relationships/hyperlink" Target="https://github.com/19pa1a04e9/miniproject/"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86180" y="821733"/>
            <a:ext cx="7019636" cy="786617"/>
          </a:xfrm>
        </p:spPr>
        <p:txBody>
          <a:bodyPr>
            <a:noAutofit/>
          </a:bodyPr>
          <a:lstStyle/>
          <a:p>
            <a:pPr algn="ctr"/>
            <a:r>
              <a:rPr lang="en-IN" sz="2800" b="1" dirty="0">
                <a:latin typeface="Times New Roman" panose="02020603050405020304" pitchFamily="18" charset="0"/>
                <a:cs typeface="Times New Roman" panose="02020603050405020304" pitchFamily="18" charset="0"/>
              </a:rPr>
              <a:t>WEATHER MONITORING USING NODEMCU</a:t>
            </a:r>
          </a:p>
        </p:txBody>
      </p:sp>
      <p:sp>
        <p:nvSpPr>
          <p:cNvPr id="3" name="Subtitle 2"/>
          <p:cNvSpPr>
            <a:spLocks noGrp="1"/>
          </p:cNvSpPr>
          <p:nvPr>
            <p:ph type="subTitle" idx="1"/>
          </p:nvPr>
        </p:nvSpPr>
        <p:spPr>
          <a:xfrm>
            <a:off x="172981" y="3317367"/>
            <a:ext cx="4269479" cy="1202582"/>
          </a:xfrm>
        </p:spPr>
        <p:txBody>
          <a:bodyPr>
            <a:normAutofit fontScale="85000" lnSpcReduction="10000"/>
          </a:bodyPr>
          <a:lstStyle/>
          <a:p>
            <a:pPr lvl="0">
              <a:lnSpc>
                <a:spcPct val="115000"/>
              </a:lnSpc>
              <a:spcBef>
                <a:spcPts val="0"/>
              </a:spcBef>
            </a:pPr>
            <a:r>
              <a:rPr lang="en-US" dirty="0">
                <a:solidFill>
                  <a:schemeClr val="tx1"/>
                </a:solidFill>
                <a:latin typeface="Times New Roman"/>
                <a:ea typeface="Times New Roman"/>
                <a:cs typeface="Times New Roman"/>
                <a:sym typeface="Times New Roman"/>
              </a:rPr>
              <a:t>Under the Esteemed Guidance of</a:t>
            </a:r>
          </a:p>
          <a:p>
            <a:pPr lvl="0">
              <a:lnSpc>
                <a:spcPct val="115000"/>
              </a:lnSpc>
              <a:spcBef>
                <a:spcPts val="0"/>
              </a:spcBef>
            </a:pPr>
            <a:r>
              <a:rPr lang="en-US" sz="2400" dirty="0">
                <a:effectLst/>
                <a:latin typeface="Times New Roman" panose="02020603050405020304" pitchFamily="18" charset="0"/>
                <a:ea typeface="Calibri" panose="020F0502020204030204" pitchFamily="34" charset="0"/>
              </a:rPr>
              <a:t>Ms. M. Sirisha ,</a:t>
            </a:r>
            <a:r>
              <a:rPr lang="en-US" dirty="0">
                <a:effectLst/>
                <a:latin typeface="Times New Roman" panose="02020603050405020304" pitchFamily="18" charset="0"/>
                <a:ea typeface="Calibri" panose="020F0502020204030204" pitchFamily="34" charset="0"/>
              </a:rPr>
              <a:t> </a:t>
            </a:r>
            <a:r>
              <a:rPr lang="en-US" dirty="0" err="1">
                <a:effectLst/>
                <a:latin typeface="Times New Roman" panose="02020603050405020304" pitchFamily="18" charset="0"/>
                <a:ea typeface="Calibri" panose="020F0502020204030204" pitchFamily="34" charset="0"/>
              </a:rPr>
              <a:t>M.Tech</a:t>
            </a:r>
            <a:endParaRPr lang="en-US" b="1" dirty="0">
              <a:solidFill>
                <a:schemeClr val="tx1"/>
              </a:solidFill>
              <a:latin typeface="Times New Roman"/>
              <a:ea typeface="Times New Roman"/>
              <a:cs typeface="Times New Roman"/>
              <a:sym typeface="Times New Roman"/>
            </a:endParaRPr>
          </a:p>
          <a:p>
            <a:pPr lvl="0">
              <a:lnSpc>
                <a:spcPct val="115000"/>
              </a:lnSpc>
              <a:spcBef>
                <a:spcPts val="0"/>
              </a:spcBef>
            </a:pPr>
            <a:r>
              <a:rPr lang="en-US" dirty="0">
                <a:solidFill>
                  <a:schemeClr val="tx1"/>
                </a:solidFill>
                <a:latin typeface="Times New Roman"/>
                <a:ea typeface="Times New Roman"/>
                <a:cs typeface="Times New Roman"/>
                <a:sym typeface="Times New Roman"/>
              </a:rPr>
              <a:t>Assistant Professor, ECE Department</a:t>
            </a:r>
          </a:p>
          <a:p>
            <a:endParaRPr lang="en-IN" dirty="0"/>
          </a:p>
        </p:txBody>
      </p:sp>
      <p:pic>
        <p:nvPicPr>
          <p:cNvPr id="4" name="Picture 3"/>
          <p:cNvPicPr>
            <a:picLocks noChangeAspect="1"/>
          </p:cNvPicPr>
          <p:nvPr/>
        </p:nvPicPr>
        <p:blipFill>
          <a:blip r:embed="rId3"/>
          <a:stretch>
            <a:fillRect/>
          </a:stretch>
        </p:blipFill>
        <p:spPr>
          <a:xfrm>
            <a:off x="5510732" y="1710062"/>
            <a:ext cx="1170533" cy="128636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p:cNvSpPr txBox="1"/>
          <p:nvPr/>
        </p:nvSpPr>
        <p:spPr>
          <a:xfrm>
            <a:off x="7918880" y="2830520"/>
            <a:ext cx="2227016"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TEAM</a:t>
            </a:r>
            <a:r>
              <a:rPr lang="en-US" b="1" dirty="0">
                <a:solidFill>
                  <a:schemeClr val="bg1"/>
                </a:solidFill>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MEMBERS</a:t>
            </a:r>
            <a:r>
              <a:rPr lang="en-US" b="1" dirty="0">
                <a:solidFill>
                  <a:schemeClr val="bg1"/>
                </a:solidFill>
                <a:latin typeface="Arial" panose="020B0604020202020204" pitchFamily="34" charset="0"/>
                <a:cs typeface="Arial" panose="020B0604020202020204" pitchFamily="34" charset="0"/>
              </a:rPr>
              <a:t>:   </a:t>
            </a:r>
            <a:endParaRPr lang="en-IN" b="1" dirty="0">
              <a:solidFill>
                <a:schemeClr val="bg1"/>
              </a:solidFill>
              <a:latin typeface="Arial" panose="020B0604020202020204" pitchFamily="34" charset="0"/>
              <a:cs typeface="Arial" panose="020B0604020202020204" pitchFamily="34" charset="0"/>
            </a:endParaRPr>
          </a:p>
        </p:txBody>
      </p:sp>
      <p:sp>
        <p:nvSpPr>
          <p:cNvPr id="10" name="TextBox 9"/>
          <p:cNvSpPr txBox="1"/>
          <p:nvPr/>
        </p:nvSpPr>
        <p:spPr>
          <a:xfrm>
            <a:off x="6681265" y="3199852"/>
            <a:ext cx="4879728" cy="1323439"/>
          </a:xfrm>
          <a:prstGeom prst="rect">
            <a:avLst/>
          </a:prstGeom>
          <a:noFill/>
        </p:spPr>
        <p:txBody>
          <a:bodyPr wrap="square" rtlCol="0">
            <a:spAutoFit/>
          </a:bodyPr>
          <a:lstStyle/>
          <a:p>
            <a:pPr marL="342900" indent="-342900">
              <a:buAutoNum type="arabicPeriod"/>
            </a:pPr>
            <a:r>
              <a:rPr lang="en-US" sz="1600" dirty="0">
                <a:effectLst/>
                <a:latin typeface="Times New Roman" panose="02020603050405020304" pitchFamily="18" charset="0"/>
                <a:ea typeface="Calibri" panose="020F0502020204030204" pitchFamily="34" charset="0"/>
              </a:rPr>
              <a:t>PULAPARTHI RAMYANJANI(19PA1A04D8)</a:t>
            </a:r>
          </a:p>
          <a:p>
            <a:pPr marL="342900" indent="-342900">
              <a:buAutoNum type="arabicPeriod"/>
            </a:pPr>
            <a:r>
              <a:rPr lang="en-US" sz="1600" dirty="0">
                <a:effectLst/>
                <a:latin typeface="Times New Roman" panose="02020603050405020304" pitchFamily="18" charset="0"/>
                <a:ea typeface="Calibri" panose="020F0502020204030204" pitchFamily="34" charset="0"/>
              </a:rPr>
              <a:t>SHAIK KHAJA MASTAN AHMED(19PA1A04E9)</a:t>
            </a:r>
          </a:p>
          <a:p>
            <a:pPr marL="342900" indent="-342900">
              <a:buFontTx/>
              <a:buAutoNum type="arabicPeriod"/>
            </a:pPr>
            <a:r>
              <a:rPr lang="en-US" sz="1600" dirty="0">
                <a:effectLst/>
                <a:latin typeface="Times New Roman" panose="02020603050405020304" pitchFamily="18" charset="0"/>
                <a:ea typeface="Calibri" panose="020F0502020204030204" pitchFamily="34" charset="0"/>
              </a:rPr>
              <a:t>SIRIGINEEDI SRI SIDDI SAI(19PA1A04F0)</a:t>
            </a:r>
          </a:p>
          <a:p>
            <a:pPr marL="342900" indent="-342900">
              <a:buFontTx/>
              <a:buAutoNum type="arabicPeriod"/>
            </a:pPr>
            <a:r>
              <a:rPr lang="en-US" sz="1600" dirty="0">
                <a:effectLst/>
                <a:latin typeface="Times New Roman" panose="02020603050405020304" pitchFamily="18" charset="0"/>
                <a:ea typeface="Calibri" panose="020F0502020204030204" pitchFamily="34" charset="0"/>
              </a:rPr>
              <a:t>NUTHALAPATI ANIL(19PA1A04C1)</a:t>
            </a:r>
            <a:endParaRPr lang="en-IN" sz="1600" dirty="0">
              <a:effectLst/>
              <a:latin typeface="Arial" panose="020B0604020202020204" pitchFamily="34" charset="0"/>
              <a:ea typeface="Calibri" panose="020F0502020204030204" pitchFamily="34" charset="0"/>
              <a:cs typeface="Arial" panose="020B0604020202020204" pitchFamily="34" charset="0"/>
            </a:endParaRPr>
          </a:p>
          <a:p>
            <a:pPr marL="342900" indent="-342900">
              <a:buFontTx/>
              <a:buAutoNum type="arabicPeriod"/>
            </a:pPr>
            <a:r>
              <a:rPr lang="en-US" sz="1600" dirty="0">
                <a:effectLst/>
                <a:latin typeface="Times New Roman" panose="02020603050405020304" pitchFamily="18" charset="0"/>
                <a:ea typeface="Calibri" panose="020F0502020204030204" pitchFamily="34" charset="0"/>
              </a:rPr>
              <a:t>LIKHITHAPUDI MAMATHA RANI</a:t>
            </a:r>
            <a:r>
              <a:rPr lang="en-IN" sz="1600" dirty="0">
                <a:effectLst/>
                <a:latin typeface="Arial" panose="020B0604020202020204" pitchFamily="34" charset="0"/>
                <a:ea typeface="Calibri" panose="020F0502020204030204" pitchFamily="34" charset="0"/>
                <a:cs typeface="Arial" panose="020B0604020202020204" pitchFamily="34" charset="0"/>
              </a:rPr>
              <a:t>(</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20PA5A0420</a:t>
            </a:r>
            <a:r>
              <a:rPr lang="en-IN" sz="1600" dirty="0">
                <a:effectLst/>
                <a:latin typeface="Arial" panose="020B0604020202020204" pitchFamily="34" charset="0"/>
                <a:ea typeface="Calibri" panose="020F0502020204030204" pitchFamily="34" charset="0"/>
                <a:cs typeface="Arial" panose="020B0604020202020204" pitchFamily="34" charset="0"/>
              </a:rPr>
              <a:t>)</a:t>
            </a:r>
            <a:endParaRPr lang="en-IN" sz="1600" dirty="0">
              <a:latin typeface="Arial" panose="020B0604020202020204" pitchFamily="34" charset="0"/>
              <a:cs typeface="Arial" panose="020B0604020202020204" pitchFamily="34" charset="0"/>
            </a:endParaRPr>
          </a:p>
        </p:txBody>
      </p:sp>
      <p:sp>
        <p:nvSpPr>
          <p:cNvPr id="11" name="TextBox 10"/>
          <p:cNvSpPr txBox="1"/>
          <p:nvPr/>
        </p:nvSpPr>
        <p:spPr>
          <a:xfrm>
            <a:off x="1473608" y="4840886"/>
            <a:ext cx="9244784" cy="1785104"/>
          </a:xfrm>
          <a:prstGeom prst="rect">
            <a:avLst/>
          </a:prstGeom>
          <a:noFill/>
        </p:spPr>
        <p:txBody>
          <a:bodyPr wrap="square" rtlCol="0">
            <a:spAutoFit/>
          </a:bodyPr>
          <a:lstStyle/>
          <a:p>
            <a:pPr lvl="0" algn="ctr">
              <a:lnSpc>
                <a:spcPct val="115000"/>
              </a:lnSpc>
              <a:buClr>
                <a:schemeClr val="dk1"/>
              </a:buClr>
              <a:buSzPts val="1100"/>
            </a:pPr>
            <a:r>
              <a:rPr lang="en-US" sz="2000" b="1" dirty="0">
                <a:latin typeface="Times New Roman"/>
                <a:ea typeface="Times New Roman"/>
                <a:cs typeface="Times New Roman"/>
                <a:sym typeface="Times New Roman"/>
              </a:rPr>
              <a:t>Department of Electronics and Communication Engineering</a:t>
            </a:r>
          </a:p>
          <a:p>
            <a:pPr lvl="0" algn="ctr">
              <a:lnSpc>
                <a:spcPct val="115000"/>
              </a:lnSpc>
              <a:buClr>
                <a:schemeClr val="dk1"/>
              </a:buClr>
              <a:buSzPts val="1100"/>
            </a:pPr>
            <a:r>
              <a:rPr lang="en-US" sz="2000" b="1" dirty="0">
                <a:latin typeface="Times New Roman"/>
                <a:ea typeface="Times New Roman"/>
                <a:cs typeface="Times New Roman"/>
                <a:sym typeface="Times New Roman"/>
              </a:rPr>
              <a:t>VISHNU INSTITUTE OF TECHNOLOGY(A), BHIMAVARAM</a:t>
            </a:r>
          </a:p>
          <a:p>
            <a:pPr lvl="0" algn="ctr">
              <a:lnSpc>
                <a:spcPct val="115000"/>
              </a:lnSpc>
            </a:pPr>
            <a:r>
              <a:rPr lang="en-US" sz="2000" dirty="0">
                <a:latin typeface="Times New Roman"/>
                <a:ea typeface="Times New Roman"/>
                <a:cs typeface="Times New Roman"/>
                <a:sym typeface="Times New Roman"/>
              </a:rPr>
              <a:t>(Approved by AICTE, Permanently affiliated to JNTUK, Accredited by NBA &amp; NAAC)</a:t>
            </a:r>
          </a:p>
          <a:p>
            <a:pPr lvl="0" algn="ctr">
              <a:lnSpc>
                <a:spcPct val="115000"/>
              </a:lnSpc>
            </a:pPr>
            <a:r>
              <a:rPr lang="en-US" sz="2000" dirty="0">
                <a:latin typeface="Times New Roman"/>
                <a:ea typeface="Times New Roman"/>
                <a:cs typeface="Times New Roman"/>
                <a:sym typeface="Times New Roman"/>
              </a:rPr>
              <a:t>22</a:t>
            </a:r>
            <a:r>
              <a:rPr lang="en-US" sz="2000" baseline="30000" dirty="0">
                <a:latin typeface="Times New Roman"/>
                <a:ea typeface="Times New Roman"/>
                <a:cs typeface="Times New Roman"/>
                <a:sym typeface="Times New Roman"/>
              </a:rPr>
              <a:t>nd</a:t>
            </a:r>
            <a:r>
              <a:rPr lang="en-US" sz="2000" dirty="0">
                <a:latin typeface="Times New Roman"/>
                <a:ea typeface="Times New Roman"/>
                <a:cs typeface="Times New Roman"/>
                <a:sym typeface="Times New Roman"/>
              </a:rPr>
              <a:t> September,2021</a:t>
            </a:r>
          </a:p>
          <a:p>
            <a:endParaRPr lang="en-IN" dirty="0">
              <a:solidFill>
                <a:schemeClr val="bg1"/>
              </a:solidFill>
            </a:endParaRPr>
          </a:p>
        </p:txBody>
      </p:sp>
    </p:spTree>
    <p:extLst>
      <p:ext uri="{BB962C8B-B14F-4D97-AF65-F5344CB8AC3E}">
        <p14:creationId xmlns:p14="http://schemas.microsoft.com/office/powerpoint/2010/main" val="33622794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FA848-9263-4D60-8BE8-4E12779C53FF}"/>
              </a:ext>
            </a:extLst>
          </p:cNvPr>
          <p:cNvSpPr>
            <a:spLocks noGrp="1"/>
          </p:cNvSpPr>
          <p:nvPr>
            <p:ph type="title"/>
          </p:nvPr>
        </p:nvSpPr>
        <p:spPr/>
        <p:txBody>
          <a:bodyPr>
            <a:normAutofit/>
          </a:bodyPr>
          <a:lstStyle/>
          <a:p>
            <a:r>
              <a:rPr lang="en-IN" sz="2800"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9F416E87-6222-456F-9988-58C29898A3D5}"/>
              </a:ext>
            </a:extLst>
          </p:cNvPr>
          <p:cNvSpPr>
            <a:spLocks noGrp="1"/>
          </p:cNvSpPr>
          <p:nvPr>
            <p:ph idx="1"/>
          </p:nvPr>
        </p:nvSpPr>
        <p:spPr/>
        <p:txBody>
          <a:bodyPr>
            <a:noAutofit/>
          </a:bodyPr>
          <a:lstStyle/>
          <a:p>
            <a:pPr marL="514350" indent="-285750" algn="just">
              <a:lnSpc>
                <a:spcPct val="150000"/>
              </a:lnSpc>
            </a:pPr>
            <a:r>
              <a:rPr lang="en-US" sz="1600" dirty="0">
                <a:effectLst/>
                <a:latin typeface="Times New Roman" panose="02020603050405020304" pitchFamily="18" charset="0"/>
                <a:ea typeface="Times New Roman" panose="02020603050405020304" pitchFamily="18" charset="0"/>
              </a:rPr>
              <a:t>By the completion of project, we have fulfilled the objective of monitoring the climate around us and we made a cost-effective weather monitoring system which has many applications. </a:t>
            </a:r>
          </a:p>
          <a:p>
            <a:pPr marL="514350" indent="-285750" algn="just">
              <a:lnSpc>
                <a:spcPct val="150000"/>
              </a:lnSpc>
            </a:pPr>
            <a:r>
              <a:rPr lang="en-US" sz="1600" dirty="0">
                <a:effectLst/>
                <a:latin typeface="Times New Roman" panose="02020603050405020304" pitchFamily="18" charset="0"/>
                <a:ea typeface="Times New Roman" panose="02020603050405020304" pitchFamily="18" charset="0"/>
              </a:rPr>
              <a:t>We made the project with the best of our abilities in it and this project has very future scope. </a:t>
            </a:r>
          </a:p>
          <a:p>
            <a:pPr marL="514350" indent="-285750" algn="just">
              <a:lnSpc>
                <a:spcPct val="150000"/>
              </a:lnSpc>
            </a:pPr>
            <a:r>
              <a:rPr lang="en-US" sz="1600" dirty="0">
                <a:effectLst/>
                <a:latin typeface="Times New Roman" panose="02020603050405020304" pitchFamily="18" charset="0"/>
                <a:ea typeface="Times New Roman" panose="02020603050405020304" pitchFamily="18" charset="0"/>
              </a:rPr>
              <a:t>We can further enhance with many abilities like adding an ai system which can predict the future weather and other things, or we can add an alarm which can help us warn us in case of any danger. </a:t>
            </a:r>
          </a:p>
          <a:p>
            <a:pPr marL="514350" indent="-285750" algn="just">
              <a:lnSpc>
                <a:spcPct val="150000"/>
              </a:lnSpc>
            </a:pPr>
            <a:r>
              <a:rPr lang="en-US" sz="1600" dirty="0">
                <a:effectLst/>
                <a:latin typeface="Times New Roman" panose="02020603050405020304" pitchFamily="18" charset="0"/>
                <a:ea typeface="Times New Roman" panose="02020603050405020304" pitchFamily="18" charset="0"/>
              </a:rPr>
              <a:t>Due to this we enhanced our mechanical knowledge along with electronics &amp; software portion. </a:t>
            </a:r>
          </a:p>
          <a:p>
            <a:pPr marL="514350" indent="-285750" algn="just">
              <a:lnSpc>
                <a:spcPct val="150000"/>
              </a:lnSpc>
            </a:pPr>
            <a:r>
              <a:rPr lang="en-US" sz="1600" dirty="0">
                <a:effectLst/>
                <a:latin typeface="Times New Roman" panose="02020603050405020304" pitchFamily="18" charset="0"/>
                <a:ea typeface="Times New Roman" panose="02020603050405020304" pitchFamily="18" charset="0"/>
              </a:rPr>
              <a:t>To be more precise, the completion of the project has raised our confidence to a next level, where we feel more confident about our abilities as an engineer. </a:t>
            </a:r>
          </a:p>
          <a:p>
            <a:pPr marL="514350" indent="-285750" algn="just">
              <a:lnSpc>
                <a:spcPct val="150000"/>
              </a:lnSpc>
            </a:pPr>
            <a:r>
              <a:rPr lang="en-US" sz="1600" dirty="0">
                <a:effectLst/>
                <a:latin typeface="Times New Roman" panose="02020603050405020304" pitchFamily="18" charset="0"/>
                <a:ea typeface="Times New Roman" panose="02020603050405020304" pitchFamily="18" charset="0"/>
              </a:rPr>
              <a:t>Hence, we concluded that, this project perceived a lot of experience and knowledge in the field of automation.</a:t>
            </a:r>
            <a:endParaRPr lang="en-IN"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281380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AFBF-7AB5-49EF-8D66-8203FE525D34}"/>
              </a:ext>
            </a:extLst>
          </p:cNvPr>
          <p:cNvSpPr>
            <a:spLocks noGrp="1"/>
          </p:cNvSpPr>
          <p:nvPr>
            <p:ph type="title"/>
          </p:nvPr>
        </p:nvSpPr>
        <p:spPr/>
        <p:txBody>
          <a:bodyPr>
            <a:normAutofit/>
          </a:bodyPr>
          <a:lstStyle/>
          <a:p>
            <a:r>
              <a:rPr lang="en-IN" sz="2800"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CDF184AD-AFA2-4DC3-B431-D1F6EAE58237}"/>
              </a:ext>
            </a:extLst>
          </p:cNvPr>
          <p:cNvSpPr>
            <a:spLocks noGrp="1"/>
          </p:cNvSpPr>
          <p:nvPr>
            <p:ph idx="1"/>
          </p:nvPr>
        </p:nvSpPr>
        <p:spPr/>
        <p:txBody>
          <a:bodyPr>
            <a:noAutofit/>
          </a:bodyPr>
          <a:lstStyle/>
          <a:p>
            <a:pPr marL="0" indent="0" algn="just">
              <a:buNone/>
            </a:pPr>
            <a:r>
              <a:rPr lang="en-IN" sz="1800" dirty="0">
                <a:latin typeface="Times New Roman" panose="02020603050405020304" pitchFamily="18" charset="0"/>
                <a:cs typeface="Times New Roman" panose="02020603050405020304" pitchFamily="18" charset="0"/>
              </a:rPr>
              <a:t>[1] </a:t>
            </a:r>
            <a:r>
              <a:rPr lang="en-IN" sz="1800" dirty="0" err="1">
                <a:latin typeface="Times New Roman" panose="02020603050405020304" pitchFamily="18" charset="0"/>
                <a:cs typeface="Times New Roman" panose="02020603050405020304" pitchFamily="18" charset="0"/>
              </a:rPr>
              <a:t>Dhanalaxmi</a:t>
            </a:r>
            <a:r>
              <a:rPr lang="en-IN" sz="1800" dirty="0">
                <a:latin typeface="Times New Roman" panose="02020603050405020304" pitchFamily="18" charset="0"/>
                <a:cs typeface="Times New Roman" panose="02020603050405020304" pitchFamily="18" charset="0"/>
              </a:rPr>
              <a:t>, B., &amp; Naidu, G. A. (2017, February). A survey on design and analysis of robust IoT architecture. In 2017 International Conference on Innovative Mechanisms for Industry Applications (ICIMIA) (pp. 375-378). IEEE. </a:t>
            </a:r>
          </a:p>
          <a:p>
            <a:pPr marL="0" indent="0" algn="just">
              <a:buNone/>
            </a:pPr>
            <a:endParaRPr lang="en-IN" sz="1800" dirty="0">
              <a:latin typeface="Times New Roman" panose="02020603050405020304" pitchFamily="18" charset="0"/>
              <a:cs typeface="Times New Roman" panose="02020603050405020304" pitchFamily="18" charset="0"/>
            </a:endParaRPr>
          </a:p>
          <a:p>
            <a:pPr marL="0" indent="0" algn="just">
              <a:buNone/>
            </a:pPr>
            <a:r>
              <a:rPr lang="en-IN" sz="1800" dirty="0">
                <a:latin typeface="Times New Roman" panose="02020603050405020304" pitchFamily="18" charset="0"/>
                <a:cs typeface="Times New Roman" panose="02020603050405020304" pitchFamily="18" charset="0"/>
              </a:rPr>
              <a:t>[2] </a:t>
            </a:r>
            <a:r>
              <a:rPr lang="en-IN" sz="1800" dirty="0" err="1">
                <a:latin typeface="Times New Roman" panose="02020603050405020304" pitchFamily="18" charset="0"/>
                <a:cs typeface="Times New Roman" panose="02020603050405020304" pitchFamily="18" charset="0"/>
              </a:rPr>
              <a:t>Krishnamurthi</a:t>
            </a:r>
            <a:r>
              <a:rPr lang="en-IN" sz="1800" dirty="0">
                <a:latin typeface="Times New Roman" panose="02020603050405020304" pitchFamily="18" charset="0"/>
                <a:cs typeface="Times New Roman" panose="02020603050405020304" pitchFamily="18" charset="0"/>
              </a:rPr>
              <a:t>, K., Thapa, S., Kothari, L., &amp; Prakash, A. (2015). Arduino based weather monitoring system. International Journal of Engineering Research and General Science, 3(2), 452-458. </a:t>
            </a:r>
          </a:p>
          <a:p>
            <a:pPr marL="0" indent="0" algn="just">
              <a:buNone/>
            </a:pPr>
            <a:endParaRPr lang="en-IN" sz="1800" dirty="0">
              <a:latin typeface="Times New Roman" panose="02020603050405020304" pitchFamily="18" charset="0"/>
              <a:cs typeface="Times New Roman" panose="02020603050405020304" pitchFamily="18" charset="0"/>
            </a:endParaRPr>
          </a:p>
          <a:p>
            <a:pPr marL="0" indent="0" algn="just">
              <a:buNone/>
            </a:pPr>
            <a:r>
              <a:rPr lang="en-IN" sz="1800" dirty="0">
                <a:latin typeface="Times New Roman" panose="02020603050405020304" pitchFamily="18" charset="0"/>
                <a:cs typeface="Times New Roman" panose="02020603050405020304" pitchFamily="18" charset="0"/>
              </a:rPr>
              <a:t>[3] Sabharwal, N., Kumar, R., Thakur, A., &amp; Sharma, J. (2014). A Low-Cost Zigbee </a:t>
            </a:r>
            <a:r>
              <a:rPr lang="en-IN" sz="1800" dirty="0" err="1">
                <a:latin typeface="Times New Roman" panose="02020603050405020304" pitchFamily="18" charset="0"/>
                <a:cs typeface="Times New Roman" panose="02020603050405020304" pitchFamily="18" charset="0"/>
              </a:rPr>
              <a:t>Basedautomatic</a:t>
            </a:r>
            <a:r>
              <a:rPr lang="en-IN" sz="1800" dirty="0">
                <a:latin typeface="Times New Roman" panose="02020603050405020304" pitchFamily="18" charset="0"/>
                <a:cs typeface="Times New Roman" panose="02020603050405020304" pitchFamily="18" charset="0"/>
              </a:rPr>
              <a:t> Wireless Weather Station With </a:t>
            </a:r>
            <a:r>
              <a:rPr lang="en-IN" sz="1800" dirty="0" err="1">
                <a:latin typeface="Times New Roman" panose="02020603050405020304" pitchFamily="18" charset="0"/>
                <a:cs typeface="Times New Roman" panose="02020603050405020304" pitchFamily="18" charset="0"/>
              </a:rPr>
              <a:t>Gui</a:t>
            </a:r>
            <a:r>
              <a:rPr lang="en-IN" sz="1800" dirty="0">
                <a:latin typeface="Times New Roman" panose="02020603050405020304" pitchFamily="18" charset="0"/>
                <a:cs typeface="Times New Roman" panose="02020603050405020304" pitchFamily="18" charset="0"/>
              </a:rPr>
              <a:t> And Web Hosting Facility. International Journal of Electrical and Electronics Engineering. </a:t>
            </a:r>
          </a:p>
          <a:p>
            <a:pPr marL="0" indent="0" algn="just">
              <a:buNone/>
            </a:pPr>
            <a:endParaRPr lang="en-IN" sz="1800" dirty="0">
              <a:latin typeface="Times New Roman" panose="02020603050405020304" pitchFamily="18" charset="0"/>
              <a:cs typeface="Times New Roman" panose="02020603050405020304" pitchFamily="18" charset="0"/>
            </a:endParaRPr>
          </a:p>
          <a:p>
            <a:pPr marL="0" indent="0" algn="just">
              <a:buNone/>
            </a:pPr>
            <a:r>
              <a:rPr lang="en-IN" sz="1800" dirty="0">
                <a:latin typeface="Times New Roman" panose="02020603050405020304" pitchFamily="18" charset="0"/>
                <a:cs typeface="Times New Roman" panose="02020603050405020304" pitchFamily="18" charset="0"/>
              </a:rPr>
              <a:t>[4] Mahmood, S. N., &amp; Hasan, F. F. (2017). Design of weather monitoring system using Arduino based database implementation. Journal of Multidisciplinary Engineering Science and Technology (JMEST),4(4),7109</a:t>
            </a:r>
          </a:p>
        </p:txBody>
      </p:sp>
    </p:spTree>
    <p:extLst>
      <p:ext uri="{BB962C8B-B14F-4D97-AF65-F5344CB8AC3E}">
        <p14:creationId xmlns:p14="http://schemas.microsoft.com/office/powerpoint/2010/main" val="38477747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B8000-F2B4-4989-A9CD-5C85E5D44A73}"/>
              </a:ext>
            </a:extLst>
          </p:cNvPr>
          <p:cNvSpPr>
            <a:spLocks noGrp="1"/>
          </p:cNvSpPr>
          <p:nvPr>
            <p:ph type="title"/>
          </p:nvPr>
        </p:nvSpPr>
        <p:spPr/>
        <p:txBody>
          <a:bodyPr>
            <a:normAutofit/>
          </a:bodyPr>
          <a:lstStyle/>
          <a:p>
            <a:r>
              <a:rPr lang="en-IN" sz="2800" b="1" dirty="0">
                <a:latin typeface="Times New Roman" panose="02020603050405020304" pitchFamily="18" charset="0"/>
                <a:cs typeface="Times New Roman" panose="02020603050405020304" pitchFamily="18" charset="0"/>
              </a:rPr>
              <a:t>Source Code:</a:t>
            </a:r>
          </a:p>
        </p:txBody>
      </p:sp>
      <p:sp>
        <p:nvSpPr>
          <p:cNvPr id="3" name="Content Placeholder 2">
            <a:extLst>
              <a:ext uri="{FF2B5EF4-FFF2-40B4-BE49-F238E27FC236}">
                <a16:creationId xmlns:a16="http://schemas.microsoft.com/office/drawing/2014/main" id="{8A45824A-08F6-4CC0-871B-8C251E68BDC4}"/>
              </a:ext>
            </a:extLst>
          </p:cNvPr>
          <p:cNvSpPr>
            <a:spLocks noGrp="1"/>
          </p:cNvSpPr>
          <p:nvPr>
            <p:ph idx="1"/>
          </p:nvPr>
        </p:nvSpPr>
        <p:spPr/>
        <p:txBody>
          <a:bodyPr>
            <a:normAutofit/>
          </a:bodyPr>
          <a:lstStyle/>
          <a:p>
            <a:pPr marL="0" indent="0" algn="just">
              <a:buNone/>
            </a:pPr>
            <a:r>
              <a:rPr lang="en-IN" sz="1800" dirty="0">
                <a:latin typeface="Times New Roman" panose="02020603050405020304" pitchFamily="18" charset="0"/>
                <a:cs typeface="Times New Roman" panose="02020603050405020304" pitchFamily="18" charset="0"/>
                <a:hlinkClick r:id="rId2"/>
              </a:rPr>
              <a:t>https://github.com/19pa1a04e9/miniproject/</a:t>
            </a:r>
            <a:endParaRPr lang="en-IN" sz="1800" dirty="0">
              <a:latin typeface="Times New Roman" panose="02020603050405020304" pitchFamily="18" charset="0"/>
              <a:cs typeface="Times New Roman" panose="02020603050405020304" pitchFamily="18" charset="0"/>
            </a:endParaRPr>
          </a:p>
          <a:p>
            <a:pPr marL="0" indent="0" algn="just">
              <a:buNone/>
            </a:pPr>
            <a:endParaRPr lang="en-IN" sz="1800" dirty="0">
              <a:latin typeface="Times New Roman" panose="02020603050405020304" pitchFamily="18" charset="0"/>
              <a:cs typeface="Times New Roman" panose="02020603050405020304" pitchFamily="18" charset="0"/>
            </a:endParaRPr>
          </a:p>
          <a:p>
            <a:pPr marL="0" indent="0" algn="just">
              <a:buNone/>
            </a:pPr>
            <a:endParaRPr lang="en-IN" sz="1800" dirty="0">
              <a:latin typeface="Times New Roman" panose="02020603050405020304" pitchFamily="18" charset="0"/>
              <a:cs typeface="Times New Roman" panose="02020603050405020304" pitchFamily="18" charset="0"/>
            </a:endParaRPr>
          </a:p>
          <a:p>
            <a:pPr marL="0" indent="0" algn="just">
              <a:buNone/>
            </a:pPr>
            <a:r>
              <a:rPr lang="en-IN" b="1" dirty="0">
                <a:latin typeface="Times New Roman" panose="02020603050405020304" pitchFamily="18" charset="0"/>
                <a:cs typeface="Times New Roman" panose="02020603050405020304" pitchFamily="18" charset="0"/>
              </a:rPr>
              <a:t>Video Link:</a:t>
            </a:r>
          </a:p>
          <a:p>
            <a:pPr marL="0" indent="0" algn="just">
              <a:buNone/>
            </a:pPr>
            <a:endParaRPr lang="en-IN" sz="1800" b="1" dirty="0">
              <a:latin typeface="Times New Roman" panose="02020603050405020304" pitchFamily="18" charset="0"/>
              <a:cs typeface="Times New Roman" panose="02020603050405020304" pitchFamily="18" charset="0"/>
            </a:endParaRPr>
          </a:p>
          <a:p>
            <a:pPr marL="0" indent="0" algn="just">
              <a:buNone/>
            </a:pPr>
            <a:r>
              <a:rPr lang="en-IN" sz="1800" dirty="0">
                <a:latin typeface="Times New Roman" panose="02020603050405020304" pitchFamily="18" charset="0"/>
                <a:cs typeface="Times New Roman" panose="02020603050405020304" pitchFamily="18" charset="0"/>
                <a:hlinkClick r:id="rId3"/>
              </a:rPr>
              <a:t>https://drive.google.com/file/d/1QyOg4bCUID3DWSitZXWE7ZVezXfFKmt-/view?usp=drivesdk</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9475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B519E-909D-42B8-A394-D3374B3EFE76}"/>
              </a:ext>
            </a:extLst>
          </p:cNvPr>
          <p:cNvSpPr>
            <a:spLocks noGrp="1"/>
          </p:cNvSpPr>
          <p:nvPr>
            <p:ph type="title"/>
          </p:nvPr>
        </p:nvSpPr>
        <p:spPr>
          <a:xfrm>
            <a:off x="3637429" y="2938462"/>
            <a:ext cx="4917141" cy="981075"/>
          </a:xfrm>
        </p:spPr>
        <p:txBody>
          <a:bodyPr>
            <a:normAutofit/>
          </a:bodyPr>
          <a:lstStyle/>
          <a:p>
            <a:pPr algn="ctr"/>
            <a:r>
              <a:rPr lang="en-IN" sz="28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785309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3192" y="477716"/>
            <a:ext cx="8596668" cy="805132"/>
          </a:xfrm>
        </p:spPr>
        <p:txBody>
          <a:bodyPr>
            <a:normAutofit/>
          </a:bodyPr>
          <a:lstStyle/>
          <a:p>
            <a:r>
              <a:rPr lang="en" sz="2800" b="1" dirty="0">
                <a:latin typeface="Times New Roman" panose="02020603050405020304" pitchFamily="18" charset="0"/>
                <a:ea typeface="Times New Roman"/>
                <a:cs typeface="Times New Roman" panose="02020603050405020304" pitchFamily="18" charset="0"/>
                <a:sym typeface="Times New Roman"/>
              </a:rPr>
              <a:t>CONTENTS:</a:t>
            </a:r>
            <a:endParaRPr lang="en-IN" sz="28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173192" y="1425337"/>
            <a:ext cx="9514936" cy="4524315"/>
          </a:xfrm>
          <a:prstGeom prst="rect">
            <a:avLst/>
          </a:prstGeom>
          <a:noFill/>
        </p:spPr>
        <p:txBody>
          <a:bodyPr wrap="square" rtlCol="0">
            <a:spAutoFit/>
          </a:bodyPr>
          <a:lstStyle/>
          <a:p>
            <a:pPr marL="482600" lvl="0" indent="-342900" algn="just">
              <a:buClr>
                <a:schemeClr val="tx1"/>
              </a:buClr>
              <a:buSzPts val="1400"/>
              <a:buFont typeface="Wingdings" panose="05000000000000000000" pitchFamily="2" charset="2"/>
              <a:buChar char="q"/>
            </a:pPr>
            <a:r>
              <a:rPr lang="en-US" dirty="0">
                <a:latin typeface="Times New Roman"/>
                <a:ea typeface="Times New Roman"/>
                <a:cs typeface="Times New Roman"/>
                <a:sym typeface="Times New Roman"/>
              </a:rPr>
              <a:t>Introduction </a:t>
            </a:r>
          </a:p>
          <a:p>
            <a:pPr marL="139700" lvl="0" algn="just">
              <a:buClr>
                <a:schemeClr val="tx1"/>
              </a:buClr>
              <a:buSzPts val="1400"/>
            </a:pPr>
            <a:endParaRPr lang="en-US" dirty="0">
              <a:latin typeface="Times New Roman"/>
              <a:ea typeface="Times New Roman"/>
              <a:cs typeface="Times New Roman"/>
              <a:sym typeface="Times New Roman"/>
            </a:endParaRPr>
          </a:p>
          <a:p>
            <a:pPr marL="482600" lvl="0" indent="-342900" algn="just">
              <a:buClr>
                <a:schemeClr val="tx1"/>
              </a:buClr>
              <a:buSzPts val="1400"/>
              <a:buFont typeface="Wingdings" panose="05000000000000000000" pitchFamily="2" charset="2"/>
              <a:buChar char="q"/>
            </a:pPr>
            <a:r>
              <a:rPr lang="en-US" dirty="0">
                <a:latin typeface="Times New Roman"/>
                <a:ea typeface="Times New Roman"/>
                <a:cs typeface="Times New Roman"/>
                <a:sym typeface="Times New Roman"/>
              </a:rPr>
              <a:t>Components Required</a:t>
            </a:r>
          </a:p>
          <a:p>
            <a:pPr marL="482600" lvl="0" indent="-342900" algn="just">
              <a:buClr>
                <a:schemeClr val="tx1"/>
              </a:buClr>
              <a:buSzPts val="1400"/>
              <a:buFont typeface="Wingdings" panose="05000000000000000000" pitchFamily="2" charset="2"/>
              <a:buChar char="q"/>
            </a:pPr>
            <a:endParaRPr lang="en-US" dirty="0">
              <a:latin typeface="Times New Roman"/>
              <a:ea typeface="Times New Roman"/>
              <a:cs typeface="Times New Roman"/>
              <a:sym typeface="Times New Roman"/>
            </a:endParaRPr>
          </a:p>
          <a:p>
            <a:pPr marL="482600" indent="-342900" algn="just">
              <a:buClr>
                <a:schemeClr val="tx1"/>
              </a:buClr>
              <a:buSzPts val="1400"/>
              <a:buFont typeface="Wingdings" panose="05000000000000000000" pitchFamily="2" charset="2"/>
              <a:buChar char="q"/>
            </a:pPr>
            <a:r>
              <a:rPr lang="en-US" dirty="0">
                <a:latin typeface="Times New Roman"/>
                <a:ea typeface="Times New Roman"/>
                <a:cs typeface="Times New Roman"/>
                <a:sym typeface="Times New Roman"/>
              </a:rPr>
              <a:t>Circuit diagram</a:t>
            </a:r>
          </a:p>
          <a:p>
            <a:pPr marL="482600" indent="-342900" algn="just">
              <a:buClr>
                <a:schemeClr val="tx1"/>
              </a:buClr>
              <a:buSzPts val="1400"/>
              <a:buFont typeface="Wingdings" panose="05000000000000000000" pitchFamily="2" charset="2"/>
              <a:buChar char="q"/>
            </a:pPr>
            <a:endParaRPr lang="en-US" dirty="0">
              <a:latin typeface="Times New Roman"/>
              <a:ea typeface="Times New Roman"/>
              <a:cs typeface="Times New Roman"/>
              <a:sym typeface="Times New Roman"/>
            </a:endParaRPr>
          </a:p>
          <a:p>
            <a:pPr marL="482600" indent="-342900" algn="just">
              <a:buClr>
                <a:schemeClr val="tx1"/>
              </a:buClr>
              <a:buSzPts val="1400"/>
              <a:buFont typeface="Wingdings" panose="05000000000000000000" pitchFamily="2" charset="2"/>
              <a:buChar char="q"/>
            </a:pPr>
            <a:r>
              <a:rPr lang="en-US" dirty="0">
                <a:latin typeface="Times New Roman"/>
                <a:ea typeface="Times New Roman"/>
                <a:cs typeface="Times New Roman"/>
                <a:sym typeface="Times New Roman"/>
              </a:rPr>
              <a:t>Schematic Diagram</a:t>
            </a:r>
          </a:p>
          <a:p>
            <a:pPr marL="139700" lvl="0" algn="just">
              <a:buClr>
                <a:schemeClr val="tx1"/>
              </a:buClr>
              <a:buSzPts val="1400"/>
            </a:pPr>
            <a:endParaRPr lang="en-US" dirty="0">
              <a:latin typeface="Times New Roman"/>
              <a:ea typeface="Times New Roman"/>
              <a:cs typeface="Times New Roman"/>
              <a:sym typeface="Times New Roman"/>
            </a:endParaRPr>
          </a:p>
          <a:p>
            <a:pPr marL="482600" lvl="0" indent="-342900" algn="just">
              <a:buClr>
                <a:schemeClr val="tx1"/>
              </a:buClr>
              <a:buSzPts val="1400"/>
              <a:buFont typeface="Wingdings" panose="05000000000000000000" pitchFamily="2" charset="2"/>
              <a:buChar char="q"/>
            </a:pPr>
            <a:r>
              <a:rPr lang="en-US" dirty="0">
                <a:latin typeface="Times New Roman"/>
                <a:ea typeface="Times New Roman"/>
                <a:cs typeface="Times New Roman"/>
                <a:sym typeface="Times New Roman"/>
              </a:rPr>
              <a:t>Working</a:t>
            </a:r>
          </a:p>
          <a:p>
            <a:pPr marL="482600" lvl="0" indent="-342900" algn="just">
              <a:buClr>
                <a:schemeClr val="tx1"/>
              </a:buClr>
              <a:buSzPts val="1400"/>
              <a:buFont typeface="Wingdings" panose="05000000000000000000" pitchFamily="2" charset="2"/>
              <a:buChar char="q"/>
            </a:pPr>
            <a:endParaRPr lang="en-US" dirty="0">
              <a:latin typeface="Times New Roman"/>
              <a:ea typeface="Times New Roman"/>
              <a:cs typeface="Times New Roman"/>
              <a:sym typeface="Times New Roman"/>
            </a:endParaRPr>
          </a:p>
          <a:p>
            <a:pPr marL="482600" lvl="0" indent="-342900" algn="just">
              <a:buClr>
                <a:schemeClr val="tx1"/>
              </a:buClr>
              <a:buSzPts val="1400"/>
              <a:buFont typeface="Wingdings" panose="05000000000000000000" pitchFamily="2" charset="2"/>
              <a:buChar char="q"/>
            </a:pPr>
            <a:r>
              <a:rPr lang="en-US" dirty="0">
                <a:latin typeface="Times New Roman"/>
                <a:ea typeface="Times New Roman"/>
                <a:cs typeface="Times New Roman"/>
                <a:sym typeface="Times New Roman"/>
              </a:rPr>
              <a:t>Results of hardware</a:t>
            </a:r>
          </a:p>
          <a:p>
            <a:pPr marL="139700" lvl="0" algn="just">
              <a:buClr>
                <a:schemeClr val="tx1"/>
              </a:buClr>
              <a:buSzPts val="1400"/>
            </a:pPr>
            <a:endParaRPr lang="en-US" dirty="0">
              <a:latin typeface="Times New Roman"/>
              <a:ea typeface="Times New Roman"/>
              <a:cs typeface="Times New Roman"/>
              <a:sym typeface="Times New Roman"/>
            </a:endParaRPr>
          </a:p>
          <a:p>
            <a:pPr marL="482600" lvl="0" indent="-342900" algn="just">
              <a:buClr>
                <a:schemeClr val="tx1"/>
              </a:buClr>
              <a:buSzPts val="1400"/>
              <a:buFont typeface="Wingdings" panose="05000000000000000000" pitchFamily="2" charset="2"/>
              <a:buChar char="q"/>
            </a:pPr>
            <a:r>
              <a:rPr lang="en-US" dirty="0">
                <a:latin typeface="Times New Roman"/>
                <a:ea typeface="Times New Roman"/>
                <a:cs typeface="Times New Roman"/>
                <a:sym typeface="Times New Roman"/>
              </a:rPr>
              <a:t>Conclusion</a:t>
            </a:r>
          </a:p>
          <a:p>
            <a:pPr marL="139700" lvl="0" algn="just">
              <a:buClr>
                <a:schemeClr val="tx1"/>
              </a:buClr>
              <a:buSzPts val="1400"/>
            </a:pPr>
            <a:endParaRPr lang="en-US" dirty="0">
              <a:latin typeface="Times New Roman"/>
              <a:ea typeface="Times New Roman"/>
              <a:cs typeface="Times New Roman"/>
              <a:sym typeface="Times New Roman"/>
            </a:endParaRPr>
          </a:p>
          <a:p>
            <a:pPr marL="482600" lvl="0" indent="-342900" algn="just">
              <a:buClr>
                <a:schemeClr val="tx1"/>
              </a:buClr>
              <a:buSzPts val="1400"/>
              <a:buFont typeface="Wingdings" panose="05000000000000000000" pitchFamily="2" charset="2"/>
              <a:buChar char="q"/>
            </a:pPr>
            <a:r>
              <a:rPr lang="en-US" dirty="0">
                <a:latin typeface="Times New Roman"/>
                <a:ea typeface="Times New Roman"/>
                <a:cs typeface="Times New Roman"/>
                <a:sym typeface="Times New Roman"/>
              </a:rPr>
              <a:t>References</a:t>
            </a:r>
          </a:p>
          <a:p>
            <a:pPr marL="342900" indent="-342900" algn="just">
              <a:buFont typeface="Wingdings" panose="05000000000000000000" pitchFamily="2" charset="2"/>
              <a:buChar char="q"/>
            </a:pPr>
            <a:endParaRPr lang="en-IN" dirty="0"/>
          </a:p>
        </p:txBody>
      </p:sp>
    </p:spTree>
    <p:extLst>
      <p:ext uri="{BB962C8B-B14F-4D97-AF65-F5344CB8AC3E}">
        <p14:creationId xmlns:p14="http://schemas.microsoft.com/office/powerpoint/2010/main" val="2987650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E2E9F-8B09-4685-AA88-6A9FF3FD2A4B}"/>
              </a:ext>
            </a:extLst>
          </p:cNvPr>
          <p:cNvSpPr>
            <a:spLocks noGrp="1"/>
          </p:cNvSpPr>
          <p:nvPr>
            <p:ph type="title"/>
          </p:nvPr>
        </p:nvSpPr>
        <p:spPr/>
        <p:txBody>
          <a:bodyPr>
            <a:normAutofit/>
          </a:bodyPr>
          <a:lstStyle/>
          <a:p>
            <a:r>
              <a:rPr lang="en-IN" sz="2800"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53CAD367-0550-4DE2-9AEA-32E52E9F3FE0}"/>
              </a:ext>
            </a:extLst>
          </p:cNvPr>
          <p:cNvSpPr>
            <a:spLocks noGrp="1"/>
          </p:cNvSpPr>
          <p:nvPr>
            <p:ph idx="1"/>
          </p:nvPr>
        </p:nvSpPr>
        <p:spPr/>
        <p:txBody>
          <a:bodyPr>
            <a:normAutofit/>
          </a:bodyPr>
          <a:lstStyle/>
          <a:p>
            <a:pPr algn="just"/>
            <a:r>
              <a:rPr lang="en-US" sz="1800" b="0" i="0" dirty="0">
                <a:solidFill>
                  <a:srgbClr val="404040"/>
                </a:solidFill>
                <a:effectLst/>
                <a:latin typeface="Times New Roman" panose="02020603050405020304" pitchFamily="18" charset="0"/>
                <a:cs typeface="Times New Roman" panose="02020603050405020304" pitchFamily="18" charset="0"/>
              </a:rPr>
              <a:t>This project is mainly based on three sensors. </a:t>
            </a:r>
            <a:r>
              <a:rPr lang="en-US" sz="1800" dirty="0">
                <a:solidFill>
                  <a:srgbClr val="404040"/>
                </a:solidFill>
                <a:latin typeface="Times New Roman" panose="02020603050405020304" pitchFamily="18" charset="0"/>
                <a:cs typeface="Times New Roman" panose="02020603050405020304" pitchFamily="18" charset="0"/>
              </a:rPr>
              <a:t>t</a:t>
            </a:r>
            <a:r>
              <a:rPr lang="en-US" sz="1800" b="0" i="0" dirty="0">
                <a:solidFill>
                  <a:srgbClr val="404040"/>
                </a:solidFill>
                <a:effectLst/>
                <a:latin typeface="Times New Roman" panose="02020603050405020304" pitchFamily="18" charset="0"/>
                <a:cs typeface="Times New Roman" panose="02020603050405020304" pitchFamily="18" charset="0"/>
              </a:rPr>
              <a:t>hat is the rain sensor, DHT-11 and LDR sensor. </a:t>
            </a:r>
          </a:p>
          <a:p>
            <a:pPr algn="just"/>
            <a:endParaRPr lang="en-US" sz="1800" dirty="0">
              <a:solidFill>
                <a:srgbClr val="404040"/>
              </a:solidFill>
              <a:latin typeface="Times New Roman" panose="02020603050405020304" pitchFamily="18" charset="0"/>
              <a:cs typeface="Times New Roman" panose="02020603050405020304" pitchFamily="18" charset="0"/>
            </a:endParaRPr>
          </a:p>
          <a:p>
            <a:pPr algn="just"/>
            <a:r>
              <a:rPr lang="en-US" sz="1800" b="0" i="0" dirty="0">
                <a:solidFill>
                  <a:srgbClr val="404040"/>
                </a:solidFill>
                <a:effectLst/>
                <a:latin typeface="Times New Roman" panose="02020603050405020304" pitchFamily="18" charset="0"/>
                <a:cs typeface="Times New Roman" panose="02020603050405020304" pitchFamily="18" charset="0"/>
              </a:rPr>
              <a:t>Through this, we can see factors such as rainfall. temperature, humidity, and amount of light.</a:t>
            </a:r>
          </a:p>
          <a:p>
            <a:pPr algn="just"/>
            <a:endParaRPr lang="en-US" sz="1800" dirty="0">
              <a:solidFill>
                <a:srgbClr val="404040"/>
              </a:solidFill>
              <a:latin typeface="Times New Roman" panose="02020603050405020304" pitchFamily="18" charset="0"/>
              <a:cs typeface="Times New Roman" panose="02020603050405020304" pitchFamily="18" charset="0"/>
            </a:endParaRPr>
          </a:p>
          <a:p>
            <a:pPr algn="just"/>
            <a:r>
              <a:rPr lang="en-US" sz="1800" dirty="0">
                <a:solidFill>
                  <a:srgbClr val="404040"/>
                </a:solidFill>
                <a:latin typeface="Times New Roman" panose="02020603050405020304" pitchFamily="18" charset="0"/>
                <a:cs typeface="Times New Roman" panose="02020603050405020304" pitchFamily="18" charset="0"/>
              </a:rPr>
              <a:t>T</a:t>
            </a:r>
            <a:r>
              <a:rPr lang="en-US" sz="1800" b="0" i="0" dirty="0">
                <a:solidFill>
                  <a:srgbClr val="404040"/>
                </a:solidFill>
                <a:effectLst/>
                <a:latin typeface="Times New Roman" panose="02020603050405020304" pitchFamily="18" charset="0"/>
                <a:cs typeface="Times New Roman" panose="02020603050405020304" pitchFamily="18" charset="0"/>
              </a:rPr>
              <a:t>he specialty is that we can monitor all this over the internet through the blink app.</a:t>
            </a:r>
          </a:p>
          <a:p>
            <a:pPr marL="0" indent="0" algn="just">
              <a:buNone/>
            </a:pPr>
            <a:endParaRPr lang="en-US" sz="1800" dirty="0">
              <a:solidFill>
                <a:srgbClr val="404040"/>
              </a:solidFill>
              <a:latin typeface="Times New Roman" panose="02020603050405020304" pitchFamily="18" charset="0"/>
              <a:cs typeface="Times New Roman" panose="02020603050405020304" pitchFamily="18" charset="0"/>
            </a:endParaRPr>
          </a:p>
          <a:p>
            <a:pPr algn="just"/>
            <a:r>
              <a:rPr lang="en-US" sz="1800" b="0" i="0" dirty="0">
                <a:solidFill>
                  <a:srgbClr val="404040"/>
                </a:solidFill>
                <a:effectLst/>
                <a:latin typeface="Times New Roman" panose="02020603050405020304" pitchFamily="18" charset="0"/>
                <a:cs typeface="Times New Roman" panose="02020603050405020304" pitchFamily="18" charset="0"/>
              </a:rPr>
              <a:t>So, it is clear that this project is a creation of </a:t>
            </a:r>
            <a:r>
              <a:rPr lang="en-US" sz="1800" b="0" i="0" dirty="0" err="1">
                <a:solidFill>
                  <a:srgbClr val="404040"/>
                </a:solidFill>
                <a:effectLst/>
                <a:latin typeface="Times New Roman" panose="02020603050405020304" pitchFamily="18" charset="0"/>
                <a:cs typeface="Times New Roman" panose="02020603050405020304" pitchFamily="18" charset="0"/>
              </a:rPr>
              <a:t>loT</a:t>
            </a:r>
            <a:r>
              <a:rPr lang="en-US" sz="1800" b="0" i="0" dirty="0">
                <a:solidFill>
                  <a:srgbClr val="404040"/>
                </a:solidFill>
                <a:effectLst/>
                <a:latin typeface="Times New Roman" panose="02020603050405020304" pitchFamily="18" charset="0"/>
                <a:cs typeface="Times New Roman" panose="02020603050405020304" pitchFamily="18" charset="0"/>
              </a:rPr>
              <a:t> technology.</a:t>
            </a:r>
          </a:p>
          <a:p>
            <a:pPr algn="just"/>
            <a:endParaRPr lang="en-US" sz="1800" dirty="0">
              <a:solidFill>
                <a:srgbClr val="404040"/>
              </a:solidFill>
              <a:latin typeface="Times New Roman" panose="02020603050405020304" pitchFamily="18" charset="0"/>
              <a:cs typeface="Times New Roman" panose="02020603050405020304" pitchFamily="18" charset="0"/>
            </a:endParaRPr>
          </a:p>
          <a:p>
            <a:pPr algn="just"/>
            <a:r>
              <a:rPr lang="en-US" sz="1800" b="0" i="0" dirty="0">
                <a:solidFill>
                  <a:srgbClr val="404040"/>
                </a:solidFill>
                <a:effectLst/>
                <a:latin typeface="Times New Roman" panose="02020603050405020304" pitchFamily="18" charset="0"/>
                <a:cs typeface="Times New Roman" panose="02020603050405020304" pitchFamily="18" charset="0"/>
              </a:rPr>
              <a:t> We had done this project at a low cost and is use it for farms and greenhouses…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53816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CCF4F4-298E-436B-9142-D01DFC76D2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4384698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965C9-5DA9-4EDE-B133-E2F9722FA165}"/>
              </a:ext>
            </a:extLst>
          </p:cNvPr>
          <p:cNvSpPr>
            <a:spLocks noGrp="1"/>
          </p:cNvSpPr>
          <p:nvPr>
            <p:ph type="title"/>
          </p:nvPr>
        </p:nvSpPr>
        <p:spPr/>
        <p:txBody>
          <a:bodyPr>
            <a:normAutofit/>
          </a:bodyPr>
          <a:lstStyle/>
          <a:p>
            <a:r>
              <a:rPr lang="en-IN" sz="2800" b="1" dirty="0">
                <a:latin typeface="Times New Roman" panose="02020603050405020304" pitchFamily="18" charset="0"/>
                <a:cs typeface="Times New Roman" panose="02020603050405020304" pitchFamily="18" charset="0"/>
              </a:rPr>
              <a:t>CIRCUIT DIAGRAM:</a:t>
            </a:r>
          </a:p>
        </p:txBody>
      </p:sp>
      <p:pic>
        <p:nvPicPr>
          <p:cNvPr id="6" name="Picture 5">
            <a:extLst>
              <a:ext uri="{FF2B5EF4-FFF2-40B4-BE49-F238E27FC236}">
                <a16:creationId xmlns:a16="http://schemas.microsoft.com/office/drawing/2014/main" id="{52A06938-E654-4987-B81D-AB4E47CB88E4}"/>
              </a:ext>
            </a:extLst>
          </p:cNvPr>
          <p:cNvPicPr>
            <a:picLocks noChangeAspect="1"/>
          </p:cNvPicPr>
          <p:nvPr/>
        </p:nvPicPr>
        <p:blipFill rotWithShape="1">
          <a:blip r:embed="rId2"/>
          <a:srcRect l="29265" t="27974" r="30441" b="28366"/>
          <a:stretch/>
        </p:blipFill>
        <p:spPr>
          <a:xfrm>
            <a:off x="838200" y="1690689"/>
            <a:ext cx="10515600" cy="4898370"/>
          </a:xfrm>
          <a:prstGeom prst="rect">
            <a:avLst/>
          </a:prstGeom>
        </p:spPr>
      </p:pic>
    </p:spTree>
    <p:extLst>
      <p:ext uri="{BB962C8B-B14F-4D97-AF65-F5344CB8AC3E}">
        <p14:creationId xmlns:p14="http://schemas.microsoft.com/office/powerpoint/2010/main" val="223704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297C0-998E-4040-BF09-620E774EDDED}"/>
              </a:ext>
            </a:extLst>
          </p:cNvPr>
          <p:cNvSpPr>
            <a:spLocks noGrp="1"/>
          </p:cNvSpPr>
          <p:nvPr>
            <p:ph type="title"/>
          </p:nvPr>
        </p:nvSpPr>
        <p:spPr/>
        <p:txBody>
          <a:bodyPr>
            <a:normAutofit/>
          </a:bodyPr>
          <a:lstStyle/>
          <a:p>
            <a:r>
              <a:rPr lang="en-IN" sz="2800" b="1" dirty="0">
                <a:latin typeface="Times New Roman" panose="02020603050405020304" pitchFamily="18" charset="0"/>
                <a:cs typeface="Times New Roman" panose="02020603050405020304" pitchFamily="18" charset="0"/>
              </a:rPr>
              <a:t>SCHEMATIC DIAGRAM:</a:t>
            </a:r>
          </a:p>
        </p:txBody>
      </p:sp>
      <p:pic>
        <p:nvPicPr>
          <p:cNvPr id="5" name="Picture 4">
            <a:extLst>
              <a:ext uri="{FF2B5EF4-FFF2-40B4-BE49-F238E27FC236}">
                <a16:creationId xmlns:a16="http://schemas.microsoft.com/office/drawing/2014/main" id="{BFBAE2AD-9CA5-4044-A999-385A8BD52D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7841" y="1690688"/>
            <a:ext cx="7876317" cy="4802187"/>
          </a:xfrm>
          <a:prstGeom prst="rect">
            <a:avLst/>
          </a:prstGeom>
        </p:spPr>
      </p:pic>
    </p:spTree>
    <p:extLst>
      <p:ext uri="{BB962C8B-B14F-4D97-AF65-F5344CB8AC3E}">
        <p14:creationId xmlns:p14="http://schemas.microsoft.com/office/powerpoint/2010/main" val="621674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2676E-363B-489A-9750-4A922255E4EB}"/>
              </a:ext>
            </a:extLst>
          </p:cNvPr>
          <p:cNvSpPr>
            <a:spLocks noGrp="1"/>
          </p:cNvSpPr>
          <p:nvPr>
            <p:ph type="title"/>
          </p:nvPr>
        </p:nvSpPr>
        <p:spPr>
          <a:xfrm>
            <a:off x="838200" y="190860"/>
            <a:ext cx="10515600" cy="1325563"/>
          </a:xfrm>
        </p:spPr>
        <p:txBody>
          <a:bodyPr>
            <a:normAutofit/>
          </a:bodyPr>
          <a:lstStyle/>
          <a:p>
            <a:r>
              <a:rPr lang="en-IN" sz="2800" b="1" dirty="0">
                <a:latin typeface="Times New Roman" panose="02020603050405020304" pitchFamily="18" charset="0"/>
                <a:cs typeface="Times New Roman" panose="02020603050405020304" pitchFamily="18" charset="0"/>
              </a:rPr>
              <a:t>WORKING:</a:t>
            </a:r>
          </a:p>
        </p:txBody>
      </p:sp>
      <p:sp>
        <p:nvSpPr>
          <p:cNvPr id="3" name="Content Placeholder 2">
            <a:extLst>
              <a:ext uri="{FF2B5EF4-FFF2-40B4-BE49-F238E27FC236}">
                <a16:creationId xmlns:a16="http://schemas.microsoft.com/office/drawing/2014/main" id="{4836C0E9-B9EC-4CC2-9337-87AEDF0ADE69}"/>
              </a:ext>
            </a:extLst>
          </p:cNvPr>
          <p:cNvSpPr>
            <a:spLocks noGrp="1"/>
          </p:cNvSpPr>
          <p:nvPr>
            <p:ph idx="1"/>
          </p:nvPr>
        </p:nvSpPr>
        <p:spPr>
          <a:xfrm>
            <a:off x="838200" y="1437697"/>
            <a:ext cx="10515600" cy="4351338"/>
          </a:xfrm>
        </p:spPr>
        <p:txBody>
          <a:bodyPr>
            <a:normAutofit/>
          </a:bodyPr>
          <a:lstStyle/>
          <a:p>
            <a:pPr algn="just">
              <a:lnSpc>
                <a:spcPct val="150000"/>
              </a:lnSpc>
            </a:pPr>
            <a:r>
              <a:rPr lang="en-IN" sz="1800" dirty="0">
                <a:latin typeface="Times New Roman" panose="02020603050405020304" pitchFamily="18" charset="0"/>
                <a:cs typeface="Times New Roman" panose="02020603050405020304" pitchFamily="18" charset="0"/>
              </a:rPr>
              <a:t>First sensor collects the data of their respectively such as DHT11 sensor which collects the data of temperature and humidity.</a:t>
            </a:r>
          </a:p>
          <a:p>
            <a:pPr algn="just">
              <a:lnSpc>
                <a:spcPct val="150000"/>
              </a:lnSpc>
            </a:pPr>
            <a:r>
              <a:rPr lang="en-IN" sz="1800" dirty="0">
                <a:latin typeface="Times New Roman" panose="02020603050405020304" pitchFamily="18" charset="0"/>
                <a:cs typeface="Times New Roman" panose="02020603050405020304" pitchFamily="18" charset="0"/>
              </a:rPr>
              <a:t>LDR sensor which collects the data of  light intensity of surroundings.</a:t>
            </a:r>
          </a:p>
          <a:p>
            <a:pPr algn="just">
              <a:lnSpc>
                <a:spcPct val="150000"/>
              </a:lnSpc>
            </a:pPr>
            <a:r>
              <a:rPr lang="en-IN" sz="1800" dirty="0">
                <a:latin typeface="Times New Roman" panose="02020603050405020304" pitchFamily="18" charset="0"/>
                <a:cs typeface="Times New Roman" panose="02020603050405020304" pitchFamily="18" charset="0"/>
              </a:rPr>
              <a:t>Rain level sensor which collects the data of Rain level .</a:t>
            </a:r>
          </a:p>
          <a:p>
            <a:pPr algn="just">
              <a:lnSpc>
                <a:spcPct val="150000"/>
              </a:lnSpc>
            </a:pPr>
            <a:r>
              <a:rPr lang="en-IN" sz="1800" dirty="0">
                <a:latin typeface="Times New Roman" panose="02020603050405020304" pitchFamily="18" charset="0"/>
                <a:cs typeface="Times New Roman" panose="02020603050405020304" pitchFamily="18" charset="0"/>
              </a:rPr>
              <a:t>Now all this data will be sent to </a:t>
            </a:r>
            <a:r>
              <a:rPr lang="en-IN" sz="1800" dirty="0" err="1">
                <a:latin typeface="Times New Roman" panose="02020603050405020304" pitchFamily="18" charset="0"/>
                <a:cs typeface="Times New Roman" panose="02020603050405020304" pitchFamily="18" charset="0"/>
              </a:rPr>
              <a:t>Nodemcu</a:t>
            </a:r>
            <a:r>
              <a:rPr lang="en-IN" sz="1800" dirty="0">
                <a:latin typeface="Times New Roman" panose="02020603050405020304" pitchFamily="18" charset="0"/>
                <a:cs typeface="Times New Roman" panose="02020603050405020304" pitchFamily="18" charset="0"/>
              </a:rPr>
              <a:t>. It will process data and sends to Lcd display and through </a:t>
            </a:r>
            <a:r>
              <a:rPr lang="en-IN" sz="1800" dirty="0" err="1">
                <a:latin typeface="Times New Roman" panose="02020603050405020304" pitchFamily="18" charset="0"/>
                <a:cs typeface="Times New Roman" panose="02020603050405020304" pitchFamily="18" charset="0"/>
              </a:rPr>
              <a:t>wifi</a:t>
            </a:r>
            <a:r>
              <a:rPr lang="en-IN" sz="1800" dirty="0">
                <a:latin typeface="Times New Roman" panose="02020603050405020304" pitchFamily="18" charset="0"/>
                <a:cs typeface="Times New Roman" panose="02020603050405020304" pitchFamily="18" charset="0"/>
              </a:rPr>
              <a:t>, updates the data in </a:t>
            </a:r>
            <a:r>
              <a:rPr lang="en-IN" sz="1800" dirty="0" err="1">
                <a:latin typeface="Times New Roman" panose="02020603050405020304" pitchFamily="18" charset="0"/>
                <a:cs typeface="Times New Roman" panose="02020603050405020304" pitchFamily="18" charset="0"/>
              </a:rPr>
              <a:t>blynk</a:t>
            </a:r>
            <a:r>
              <a:rPr lang="en-IN" sz="1800" dirty="0">
                <a:latin typeface="Times New Roman" panose="02020603050405020304" pitchFamily="18" charset="0"/>
                <a:cs typeface="Times New Roman" panose="02020603050405020304" pitchFamily="18" charset="0"/>
              </a:rPr>
              <a:t> app.</a:t>
            </a:r>
          </a:p>
        </p:txBody>
      </p:sp>
    </p:spTree>
    <p:extLst>
      <p:ext uri="{BB962C8B-B14F-4D97-AF65-F5344CB8AC3E}">
        <p14:creationId xmlns:p14="http://schemas.microsoft.com/office/powerpoint/2010/main" val="12471236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0635F-961D-4F1F-8C74-B92DDA913CFF}"/>
              </a:ext>
            </a:extLst>
          </p:cNvPr>
          <p:cNvSpPr>
            <a:spLocks noGrp="1"/>
          </p:cNvSpPr>
          <p:nvPr>
            <p:ph type="title"/>
          </p:nvPr>
        </p:nvSpPr>
        <p:spPr/>
        <p:txBody>
          <a:bodyPr>
            <a:normAutofit/>
          </a:bodyPr>
          <a:lstStyle/>
          <a:p>
            <a:r>
              <a:rPr lang="en" sz="2800" b="1" dirty="0">
                <a:latin typeface="Times New Roman"/>
                <a:ea typeface="Times New Roman"/>
                <a:cs typeface="Times New Roman"/>
                <a:sym typeface="Times New Roman"/>
              </a:rPr>
              <a:t>RESULTS OF HARDWARE</a:t>
            </a:r>
            <a:endParaRPr lang="en-IN" sz="2800" dirty="0"/>
          </a:p>
        </p:txBody>
      </p:sp>
      <p:pic>
        <p:nvPicPr>
          <p:cNvPr id="4" name="batch-5 working video">
            <a:hlinkClick r:id="" action="ppaction://media"/>
            <a:extLst>
              <a:ext uri="{FF2B5EF4-FFF2-40B4-BE49-F238E27FC236}">
                <a16:creationId xmlns:a16="http://schemas.microsoft.com/office/drawing/2014/main" id="{F152AAB2-1540-4C46-AB47-FFCD2EA0073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690688"/>
            <a:ext cx="10515600" cy="4802187"/>
          </a:xfrm>
          <a:prstGeom prst="rect">
            <a:avLst/>
          </a:prstGeom>
        </p:spPr>
      </p:pic>
    </p:spTree>
    <p:extLst>
      <p:ext uri="{BB962C8B-B14F-4D97-AF65-F5344CB8AC3E}">
        <p14:creationId xmlns:p14="http://schemas.microsoft.com/office/powerpoint/2010/main" val="104463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7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0" mute="1">
                <p:cTn id="12"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90546-4AED-4941-BBF3-EA2FCB285289}"/>
              </a:ext>
            </a:extLst>
          </p:cNvPr>
          <p:cNvSpPr>
            <a:spLocks noGrp="1"/>
          </p:cNvSpPr>
          <p:nvPr>
            <p:ph type="title"/>
          </p:nvPr>
        </p:nvSpPr>
        <p:spPr>
          <a:xfrm>
            <a:off x="838200" y="0"/>
            <a:ext cx="10515600" cy="1325563"/>
          </a:xfrm>
        </p:spPr>
        <p:txBody>
          <a:bodyPr>
            <a:normAutofit/>
          </a:bodyPr>
          <a:lstStyle/>
          <a:p>
            <a:r>
              <a:rPr lang="en-US" sz="2800" b="1" dirty="0">
                <a:latin typeface="Times New Roman"/>
                <a:ea typeface="Times New Roman"/>
                <a:cs typeface="Times New Roman"/>
                <a:sym typeface="Times New Roman"/>
              </a:rPr>
              <a:t>RESULTS OF HARDWARE:</a:t>
            </a:r>
            <a:endParaRPr lang="en-IN" sz="2800" b="1" dirty="0"/>
          </a:p>
        </p:txBody>
      </p:sp>
      <p:pic>
        <p:nvPicPr>
          <p:cNvPr id="7" name="Content Placeholder 6">
            <a:extLst>
              <a:ext uri="{FF2B5EF4-FFF2-40B4-BE49-F238E27FC236}">
                <a16:creationId xmlns:a16="http://schemas.microsoft.com/office/drawing/2014/main" id="{019718EE-EDC3-4711-9A6E-F82C001656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696528" y="1040859"/>
            <a:ext cx="2657272" cy="5283739"/>
          </a:xfrm>
        </p:spPr>
      </p:pic>
      <p:pic>
        <p:nvPicPr>
          <p:cNvPr id="9" name="Picture 8">
            <a:extLst>
              <a:ext uri="{FF2B5EF4-FFF2-40B4-BE49-F238E27FC236}">
                <a16:creationId xmlns:a16="http://schemas.microsoft.com/office/drawing/2014/main" id="{6CB534F5-C3C9-4AD6-8CD2-525A92B780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 y="1040860"/>
            <a:ext cx="7744028" cy="5283740"/>
          </a:xfrm>
          <a:prstGeom prst="rect">
            <a:avLst/>
          </a:prstGeom>
        </p:spPr>
      </p:pic>
    </p:spTree>
    <p:extLst>
      <p:ext uri="{BB962C8B-B14F-4D97-AF65-F5344CB8AC3E}">
        <p14:creationId xmlns:p14="http://schemas.microsoft.com/office/powerpoint/2010/main" val="38134754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1945</TotalTime>
  <Words>667</Words>
  <Application>Microsoft Office PowerPoint</Application>
  <PresentationFormat>Widescreen</PresentationFormat>
  <Paragraphs>73</Paragraphs>
  <Slides>13</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Times New Roman</vt:lpstr>
      <vt:lpstr>Wingdings</vt:lpstr>
      <vt:lpstr>Office Theme</vt:lpstr>
      <vt:lpstr>WEATHER MONITORING USING NODEMCU</vt:lpstr>
      <vt:lpstr>CONTENTS:</vt:lpstr>
      <vt:lpstr>INTRODUCTION:</vt:lpstr>
      <vt:lpstr>PowerPoint Presentation</vt:lpstr>
      <vt:lpstr>CIRCUIT DIAGRAM:</vt:lpstr>
      <vt:lpstr>SCHEMATIC DIAGRAM:</vt:lpstr>
      <vt:lpstr>WORKING:</vt:lpstr>
      <vt:lpstr>RESULTS OF HARDWARE</vt:lpstr>
      <vt:lpstr>RESULTS OF HARDWARE:</vt:lpstr>
      <vt:lpstr>CONCLUSION:</vt:lpstr>
      <vt:lpstr>REFERENCES:</vt:lpstr>
      <vt:lpstr>Source Code: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shaik</dc:creator>
  <cp:lastModifiedBy>Ahmed shaik</cp:lastModifiedBy>
  <cp:revision>41</cp:revision>
  <dcterms:created xsi:type="dcterms:W3CDTF">2021-06-24T04:56:43Z</dcterms:created>
  <dcterms:modified xsi:type="dcterms:W3CDTF">2021-12-23T03:35:54Z</dcterms:modified>
</cp:coreProperties>
</file>

<file path=docProps/thumbnail.jpeg>
</file>